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7" r:id="rId7"/>
    <p:sldId id="286" r:id="rId8"/>
    <p:sldId id="287" r:id="rId9"/>
    <p:sldId id="304" r:id="rId10"/>
    <p:sldId id="305" r:id="rId11"/>
    <p:sldId id="306" r:id="rId12"/>
    <p:sldId id="307" r:id="rId13"/>
    <p:sldId id="308" r:id="rId14"/>
    <p:sldId id="309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68" r:id="rId25"/>
    <p:sldId id="274" r:id="rId26"/>
    <p:sldId id="275" r:id="rId27"/>
    <p:sldId id="310" r:id="rId28"/>
    <p:sldId id="311" r:id="rId29"/>
    <p:sldId id="312" r:id="rId30"/>
    <p:sldId id="313" r:id="rId31"/>
    <p:sldId id="314" r:id="rId32"/>
    <p:sldId id="315" r:id="rId33"/>
    <p:sldId id="316" r:id="rId34"/>
    <p:sldId id="269" r:id="rId35"/>
    <p:sldId id="276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344" r:id="rId45"/>
    <p:sldId id="346" r:id="rId46"/>
    <p:sldId id="347" r:id="rId47"/>
    <p:sldId id="348" r:id="rId48"/>
    <p:sldId id="349" r:id="rId49"/>
    <p:sldId id="350" r:id="rId50"/>
    <p:sldId id="351" r:id="rId51"/>
    <p:sldId id="352" r:id="rId52"/>
    <p:sldId id="353" r:id="rId53"/>
    <p:sldId id="354" r:id="rId54"/>
    <p:sldId id="355" r:id="rId55"/>
    <p:sldId id="356" r:id="rId56"/>
    <p:sldId id="357" r:id="rId57"/>
    <p:sldId id="358" r:id="rId58"/>
    <p:sldId id="359" r:id="rId59"/>
    <p:sldId id="360" r:id="rId60"/>
    <p:sldId id="361" r:id="rId61"/>
    <p:sldId id="362" r:id="rId62"/>
    <p:sldId id="345" r:id="rId63"/>
    <p:sldId id="363" r:id="rId64"/>
    <p:sldId id="364" r:id="rId65"/>
    <p:sldId id="365" r:id="rId66"/>
    <p:sldId id="366" r:id="rId67"/>
    <p:sldId id="367" r:id="rId68"/>
    <p:sldId id="368" r:id="rId69"/>
    <p:sldId id="369" r:id="rId70"/>
    <p:sldId id="370" r:id="rId71"/>
    <p:sldId id="381" r:id="rId72"/>
    <p:sldId id="371" r:id="rId73"/>
    <p:sldId id="372" r:id="rId74"/>
    <p:sldId id="373" r:id="rId75"/>
    <p:sldId id="374" r:id="rId76"/>
    <p:sldId id="375" r:id="rId77"/>
    <p:sldId id="376" r:id="rId78"/>
    <p:sldId id="377" r:id="rId79"/>
    <p:sldId id="378" r:id="rId80"/>
    <p:sldId id="379" r:id="rId81"/>
    <p:sldId id="380" r:id="rId82"/>
    <p:sldId id="272" r:id="rId83"/>
    <p:sldId id="296" r:id="rId84"/>
    <p:sldId id="297" r:id="rId85"/>
    <p:sldId id="298" r:id="rId86"/>
    <p:sldId id="299" r:id="rId87"/>
    <p:sldId id="300" r:id="rId88"/>
    <p:sldId id="301" r:id="rId89"/>
    <p:sldId id="302" r:id="rId90"/>
    <p:sldId id="303" r:id="rId91"/>
    <p:sldId id="317" r:id="rId92"/>
    <p:sldId id="318" r:id="rId93"/>
    <p:sldId id="319" r:id="rId94"/>
    <p:sldId id="320" r:id="rId95"/>
    <p:sldId id="321" r:id="rId96"/>
    <p:sldId id="322" r:id="rId97"/>
    <p:sldId id="323" r:id="rId98"/>
    <p:sldId id="324" r:id="rId99"/>
    <p:sldId id="325" r:id="rId100"/>
    <p:sldId id="273" r:id="rId101"/>
    <p:sldId id="326" r:id="rId102"/>
    <p:sldId id="327" r:id="rId103"/>
    <p:sldId id="328" r:id="rId104"/>
    <p:sldId id="329" r:id="rId105"/>
    <p:sldId id="330" r:id="rId106"/>
    <p:sldId id="331" r:id="rId107"/>
    <p:sldId id="332" r:id="rId108"/>
    <p:sldId id="333" r:id="rId109"/>
    <p:sldId id="334" r:id="rId110"/>
    <p:sldId id="335" r:id="rId111"/>
    <p:sldId id="336" r:id="rId112"/>
    <p:sldId id="338" r:id="rId113"/>
    <p:sldId id="337" r:id="rId114"/>
    <p:sldId id="339" r:id="rId115"/>
    <p:sldId id="340" r:id="rId116"/>
    <p:sldId id="341" r:id="rId117"/>
    <p:sldId id="342" r:id="rId118"/>
    <p:sldId id="343" r:id="rId119"/>
    <p:sldId id="262" r:id="rId120"/>
    <p:sldId id="263" r:id="rId121"/>
    <p:sldId id="264" r:id="rId122"/>
    <p:sldId id="265" r:id="rId123"/>
    <p:sldId id="266" r:id="rId124"/>
    <p:sldId id="261" r:id="rId1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7" d="100"/>
          <a:sy n="87" d="100"/>
        </p:scale>
        <p:origin x="60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86BE-A8D2-46DA-A574-16FEB8A8E4A4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7BFF9-62AC-4C05-8611-D59A45076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08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86BE-A8D2-46DA-A574-16FEB8A8E4A4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7BFF9-62AC-4C05-8611-D59A45076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973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86BE-A8D2-46DA-A574-16FEB8A8E4A4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7BFF9-62AC-4C05-8611-D59A45076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613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86BE-A8D2-46DA-A574-16FEB8A8E4A4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7BFF9-62AC-4C05-8611-D59A45076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565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86BE-A8D2-46DA-A574-16FEB8A8E4A4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7BFF9-62AC-4C05-8611-D59A45076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396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86BE-A8D2-46DA-A574-16FEB8A8E4A4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7BFF9-62AC-4C05-8611-D59A45076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414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86BE-A8D2-46DA-A574-16FEB8A8E4A4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7BFF9-62AC-4C05-8611-D59A45076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361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86BE-A8D2-46DA-A574-16FEB8A8E4A4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7BFF9-62AC-4C05-8611-D59A45076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591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86BE-A8D2-46DA-A574-16FEB8A8E4A4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7BFF9-62AC-4C05-8611-D59A45076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309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86BE-A8D2-46DA-A574-16FEB8A8E4A4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7BFF9-62AC-4C05-8611-D59A45076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656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86BE-A8D2-46DA-A574-16FEB8A8E4A4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7BFF9-62AC-4C05-8611-D59A45076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52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2386BE-A8D2-46DA-A574-16FEB8A8E4A4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E7BFF9-62AC-4C05-8611-D59A45076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189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werworld.com/WebHelp/Content/MainDocumentation_HTML/Transient_Stability_Overview_WindModeling.ht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wecc.org/Reliability/WECC%20Solar%20Plant%20Dynamic%20Modeling%20Guidelines.pdf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IEEE 39 Bus </a:t>
            </a:r>
            <a:br>
              <a:rPr lang="en-US" dirty="0" smtClean="0"/>
            </a:br>
            <a:r>
              <a:rPr lang="en-US" dirty="0" smtClean="0"/>
              <a:t>with Solar PV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561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Gen 39 Exciter Frequency Sweep Full 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60" y="1117680"/>
            <a:ext cx="10699530" cy="561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63424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Gen 30 Load Frequency Sweep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Perturb load 25 by +/- 200 MW rectangular pulse</a:t>
            </a:r>
          </a:p>
          <a:p>
            <a:r>
              <a:rPr lang="en-US" dirty="0" smtClean="0"/>
              <a:t>Perturbation frequencies: </a:t>
            </a:r>
          </a:p>
          <a:p>
            <a:pPr lvl="1"/>
            <a:r>
              <a:rPr lang="en-US" dirty="0" smtClean="0"/>
              <a:t>1 Hz</a:t>
            </a:r>
          </a:p>
          <a:p>
            <a:pPr lvl="1"/>
            <a:r>
              <a:rPr lang="en-US" dirty="0" smtClean="0"/>
              <a:t>1.1 Hz</a:t>
            </a:r>
          </a:p>
          <a:p>
            <a:pPr lvl="1"/>
            <a:r>
              <a:rPr lang="en-US" dirty="0" smtClean="0"/>
              <a:t>1.2 Hz</a:t>
            </a:r>
          </a:p>
          <a:p>
            <a:pPr lvl="1"/>
            <a:r>
              <a:rPr lang="en-US" dirty="0" smtClean="0"/>
              <a:t>1.3 Hz</a:t>
            </a:r>
          </a:p>
          <a:p>
            <a:pPr lvl="1"/>
            <a:r>
              <a:rPr lang="en-US" dirty="0" smtClean="0"/>
              <a:t>1.4 Hz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765" y="3671887"/>
            <a:ext cx="7334250" cy="18002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34765" y="3371161"/>
            <a:ext cx="4344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Contingency: Gen 30 Load Frequency Sweep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9091923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Gen 30 Load Frequency Sweep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56" y="1325563"/>
            <a:ext cx="10513654" cy="54625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979" y="956231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Gen_MW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35215" y="1578969"/>
            <a:ext cx="1524000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58421" y="1578969"/>
            <a:ext cx="814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</a:t>
            </a:r>
            <a:r>
              <a:rPr lang="en-US" sz="2800" dirty="0" smtClean="0">
                <a:solidFill>
                  <a:srgbClr val="FF0000"/>
                </a:solidFill>
              </a:rPr>
              <a:t>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277606" y="1581488"/>
            <a:ext cx="1524000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521406" y="1135212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1.1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35572" y="1578969"/>
            <a:ext cx="1524000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883321" y="1140154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1.2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704931" y="1578969"/>
            <a:ext cx="1524000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927859" y="1140154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1.3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624405" y="1578969"/>
            <a:ext cx="1524000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842025" y="1578969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1.4 Hz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33877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062" y="1326506"/>
            <a:ext cx="10499927" cy="54692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Gen 30 Load Frequency Sweep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74979" y="956231"/>
            <a:ext cx="974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Gen_Efd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35215" y="1578969"/>
            <a:ext cx="1524000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58421" y="1578969"/>
            <a:ext cx="814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</a:t>
            </a:r>
            <a:r>
              <a:rPr lang="en-US" sz="2800" dirty="0" smtClean="0">
                <a:solidFill>
                  <a:srgbClr val="FF0000"/>
                </a:solidFill>
              </a:rPr>
              <a:t>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277606" y="1581488"/>
            <a:ext cx="1524000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495226" y="1533832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1.1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08551" y="1578969"/>
            <a:ext cx="1524000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883321" y="1140154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1.2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704931" y="1578969"/>
            <a:ext cx="1524000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927859" y="1140154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1.3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624405" y="1578969"/>
            <a:ext cx="1524000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842025" y="1578969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1.4 Hz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03169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Gen 30 Load Frequency Sweep Full Result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56" y="1049655"/>
            <a:ext cx="10570144" cy="555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83905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Gen 30 Load Frequency Sweep Full 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55" y="1165860"/>
            <a:ext cx="10157432" cy="532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71735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Gen 30 Load Frequency Sweep Full 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57" y="1113472"/>
            <a:ext cx="10446903" cy="554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956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Gen 30 Load Frequency Sweep Full 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94" y="1009650"/>
            <a:ext cx="10765916" cy="568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531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Gen 30 Load Frequency Sweep Full 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70" y="1042987"/>
            <a:ext cx="10401300" cy="542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1108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Gen 30 Load Frequency Sweep Full 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1059743"/>
            <a:ext cx="10711814" cy="564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73219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Gen 30 Load Frequency Sweep Full Result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1114425"/>
            <a:ext cx="10721340" cy="564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838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Gen 39 Exciter Frequency Sweep Full 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25563"/>
            <a:ext cx="10352575" cy="542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60978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Gen 30 Load Frequency 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Scan resulted in a resonance frequency around ~1.2 Hz</a:t>
            </a:r>
          </a:p>
          <a:p>
            <a:r>
              <a:rPr lang="en-US" dirty="0" smtClean="0"/>
              <a:t>Perturb system with frequency 1.2 +/- 0.05 Hz</a:t>
            </a:r>
          </a:p>
          <a:p>
            <a:r>
              <a:rPr lang="en-US" dirty="0" smtClean="0"/>
              <a:t>Perturbation frequencies: </a:t>
            </a:r>
          </a:p>
          <a:p>
            <a:pPr lvl="1"/>
            <a:r>
              <a:rPr lang="en-US" dirty="0" smtClean="0"/>
              <a:t>1.15 Hz</a:t>
            </a:r>
          </a:p>
          <a:p>
            <a:pPr lvl="1"/>
            <a:r>
              <a:rPr lang="en-US" dirty="0" smtClean="0"/>
              <a:t>1.20 Hz</a:t>
            </a:r>
          </a:p>
          <a:p>
            <a:pPr lvl="1"/>
            <a:r>
              <a:rPr lang="en-US" dirty="0" smtClean="0"/>
              <a:t>1.25 Hz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765" y="3671887"/>
            <a:ext cx="7334250" cy="18002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98613" y="3302555"/>
            <a:ext cx="4794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Contingency: Gen 30 Load Frequency Verification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5941813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Gen 30 Load Frequency Verification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" y="1230156"/>
            <a:ext cx="10491787" cy="553640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73110" y="1424719"/>
            <a:ext cx="1986871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830794" y="872592"/>
            <a:ext cx="1271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1.15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24381" y="1439863"/>
            <a:ext cx="1860520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3022" y="936249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1.2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332636" y="1424719"/>
            <a:ext cx="1524000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514100" y="916643"/>
            <a:ext cx="1271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1.25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916643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Gen_MW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16879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63" y="1130517"/>
            <a:ext cx="10735358" cy="56232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Gen 30 Load Frequency Verification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73110" y="1424719"/>
            <a:ext cx="1986871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830794" y="872592"/>
            <a:ext cx="1271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1.15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24381" y="1395812"/>
            <a:ext cx="1860520" cy="48337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3022" y="936249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1.2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332636" y="1424719"/>
            <a:ext cx="1524000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514100" y="916643"/>
            <a:ext cx="1271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1.25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916643"/>
            <a:ext cx="974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Gen_Efd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50023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Gen 30 Load Frequency Verification Full Results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49" y="1325563"/>
            <a:ext cx="9989821" cy="524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3793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Gen 30 Load Frequency Verification Full 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44" y="1093471"/>
            <a:ext cx="10462535" cy="548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6166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Gen 30 Load Frequency Verification Full 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071562"/>
            <a:ext cx="10515600" cy="55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20161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Gen 30 Load Frequency Verification Full 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1006793"/>
            <a:ext cx="10675620" cy="559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89781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Gen 30 Load Frequency Verification Full 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" y="1221105"/>
            <a:ext cx="10504170" cy="550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135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Gen 30 Load Frequency Verification Full 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22" y="982821"/>
            <a:ext cx="10985556" cy="577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8132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483"/>
            <a:ext cx="12192000" cy="1325563"/>
          </a:xfrm>
        </p:spPr>
        <p:txBody>
          <a:bodyPr/>
          <a:lstStyle/>
          <a:p>
            <a:r>
              <a:rPr lang="en-US" dirty="0" smtClean="0"/>
              <a:t>Appendix A: Power World SMIB Eigenvalues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82" y="1615168"/>
            <a:ext cx="4781550" cy="41719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15168"/>
            <a:ext cx="561975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196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Gen 39 Exciter Frequency Sweep Full 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1325563"/>
            <a:ext cx="10281139" cy="541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4433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483"/>
            <a:ext cx="12192000" cy="1325563"/>
          </a:xfrm>
        </p:spPr>
        <p:txBody>
          <a:bodyPr/>
          <a:lstStyle/>
          <a:p>
            <a:r>
              <a:rPr lang="en-US" dirty="0" smtClean="0"/>
              <a:t>Appendix A: Power World SMIB Eigenvalues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54" y="1727426"/>
            <a:ext cx="4781550" cy="4143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665" y="1708376"/>
            <a:ext cx="476250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77103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483"/>
            <a:ext cx="12192000" cy="1325563"/>
          </a:xfrm>
        </p:spPr>
        <p:txBody>
          <a:bodyPr/>
          <a:lstStyle/>
          <a:p>
            <a:r>
              <a:rPr lang="en-US" dirty="0" smtClean="0"/>
              <a:t>Appendix A: Power World SMIB Eigenvalues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91" y="1740354"/>
            <a:ext cx="4791075" cy="24193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957" y="1740354"/>
            <a:ext cx="48006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9970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483"/>
            <a:ext cx="12192000" cy="1325563"/>
          </a:xfrm>
        </p:spPr>
        <p:txBody>
          <a:bodyPr/>
          <a:lstStyle/>
          <a:p>
            <a:r>
              <a:rPr lang="en-US" dirty="0" smtClean="0"/>
              <a:t>Appendix A: Power World SMIB Eigenvalues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01" y="1670276"/>
            <a:ext cx="4772025" cy="24288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682" y="1670276"/>
            <a:ext cx="478155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88172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483"/>
            <a:ext cx="12192000" cy="1325563"/>
          </a:xfrm>
        </p:spPr>
        <p:txBody>
          <a:bodyPr/>
          <a:lstStyle/>
          <a:p>
            <a:r>
              <a:rPr lang="en-US" dirty="0" smtClean="0"/>
              <a:t>Appendix A: Power World SMIB Eigenvalues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57" y="1577748"/>
            <a:ext cx="4800600" cy="41814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480" y="1577748"/>
            <a:ext cx="481012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249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Appendix B: System Mode (PW and PST)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65620" y="1087996"/>
          <a:ext cx="11500740" cy="46469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6183">
                  <a:extLst>
                    <a:ext uri="{9D8B030D-6E8A-4147-A177-3AD203B41FA5}">
                      <a16:colId xmlns:a16="http://schemas.microsoft.com/office/drawing/2014/main" val="2447577423"/>
                    </a:ext>
                  </a:extLst>
                </a:gridCol>
                <a:gridCol w="1173757">
                  <a:extLst>
                    <a:ext uri="{9D8B030D-6E8A-4147-A177-3AD203B41FA5}">
                      <a16:colId xmlns:a16="http://schemas.microsoft.com/office/drawing/2014/main" val="1195488257"/>
                    </a:ext>
                  </a:extLst>
                </a:gridCol>
                <a:gridCol w="1070467">
                  <a:extLst>
                    <a:ext uri="{9D8B030D-6E8A-4147-A177-3AD203B41FA5}">
                      <a16:colId xmlns:a16="http://schemas.microsoft.com/office/drawing/2014/main" val="1292122233"/>
                    </a:ext>
                  </a:extLst>
                </a:gridCol>
                <a:gridCol w="1765331">
                  <a:extLst>
                    <a:ext uri="{9D8B030D-6E8A-4147-A177-3AD203B41FA5}">
                      <a16:colId xmlns:a16="http://schemas.microsoft.com/office/drawing/2014/main" val="3448369056"/>
                    </a:ext>
                  </a:extLst>
                </a:gridCol>
                <a:gridCol w="1464851">
                  <a:extLst>
                    <a:ext uri="{9D8B030D-6E8A-4147-A177-3AD203B41FA5}">
                      <a16:colId xmlns:a16="http://schemas.microsoft.com/office/drawing/2014/main" val="2832893946"/>
                    </a:ext>
                  </a:extLst>
                </a:gridCol>
                <a:gridCol w="1615089">
                  <a:extLst>
                    <a:ext uri="{9D8B030D-6E8A-4147-A177-3AD203B41FA5}">
                      <a16:colId xmlns:a16="http://schemas.microsoft.com/office/drawing/2014/main" val="2167703157"/>
                    </a:ext>
                  </a:extLst>
                </a:gridCol>
                <a:gridCol w="1577531">
                  <a:extLst>
                    <a:ext uri="{9D8B030D-6E8A-4147-A177-3AD203B41FA5}">
                      <a16:colId xmlns:a16="http://schemas.microsoft.com/office/drawing/2014/main" val="2191466181"/>
                    </a:ext>
                  </a:extLst>
                </a:gridCol>
                <a:gridCol w="1577531">
                  <a:extLst>
                    <a:ext uri="{9D8B030D-6E8A-4147-A177-3AD203B41FA5}">
                      <a16:colId xmlns:a16="http://schemas.microsoft.com/office/drawing/2014/main" val="1602493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Power World</a:t>
                      </a:r>
                      <a:r>
                        <a:rPr lang="en-US" baseline="0" dirty="0" smtClean="0"/>
                        <a:t> SMIB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PST (DC1 Exciter Model)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PST (Type</a:t>
                      </a:r>
                      <a:r>
                        <a:rPr lang="en-US" baseline="0" dirty="0" smtClean="0"/>
                        <a:t> 0 Exciter Model)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Power</a:t>
                      </a:r>
                      <a:r>
                        <a:rPr lang="en-US" baseline="0" dirty="0" smtClean="0"/>
                        <a:t> World FO </a:t>
                      </a:r>
                      <a:r>
                        <a:rPr lang="en-US" baseline="0" dirty="0" err="1" smtClean="0"/>
                        <a:t>Freq</a:t>
                      </a:r>
                      <a:r>
                        <a:rPr lang="en-US" baseline="0" dirty="0" smtClean="0"/>
                        <a:t> Scan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845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Generator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Damping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Freq</a:t>
                      </a:r>
                      <a:r>
                        <a:rPr lang="en-US" dirty="0" smtClean="0"/>
                        <a:t> 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Damping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Freq</a:t>
                      </a:r>
                      <a:r>
                        <a:rPr lang="en-US" dirty="0" smtClean="0"/>
                        <a:t> 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Damping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Freq</a:t>
                      </a:r>
                      <a:r>
                        <a:rPr lang="en-US" dirty="0" smtClean="0"/>
                        <a:t> Hz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257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0.1015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1.1642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0.056409442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1.153905871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0.125313448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1.16838607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13536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0.1676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1.2601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0.043000306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1.038776929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0.196388567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1.175012527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76790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0.1844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1.3751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0.037950439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1.237107135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0.152493802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1.404732142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6546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0.1443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1.6165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0.051315888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1.399023004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0.120573128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1.504390767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36171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1.0722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100" dirty="0" smtClean="0"/>
                        <a:t>No lightly</a:t>
                      </a:r>
                      <a:r>
                        <a:rPr lang="en-US" sz="1100" baseline="0" dirty="0" smtClean="0"/>
                        <a:t> damped </a:t>
                      </a:r>
                      <a:r>
                        <a:rPr lang="en-US" sz="1100" baseline="0" dirty="0" err="1" smtClean="0"/>
                        <a:t>freq</a:t>
                      </a:r>
                      <a:r>
                        <a:rPr lang="en-US" sz="1100" baseline="0" dirty="0" smtClean="0"/>
                        <a:t> associated with Gen 34</a:t>
                      </a:r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0.225951469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1.076922038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05577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0.2139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1.3375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0.050567433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1.13118085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No lightly</a:t>
                      </a:r>
                      <a:r>
                        <a:rPr lang="en-US" sz="1100" baseline="0" dirty="0" smtClean="0"/>
                        <a:t> damped </a:t>
                      </a:r>
                      <a:r>
                        <a:rPr lang="en-US" sz="1100" baseline="0" dirty="0" err="1" smtClean="0"/>
                        <a:t>freq</a:t>
                      </a:r>
                      <a:r>
                        <a:rPr lang="en-US" sz="1100" baseline="0" dirty="0" smtClean="0"/>
                        <a:t> associated with Gen 35</a:t>
                      </a:r>
                      <a:endParaRPr lang="en-US" sz="11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823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0.2969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1.3198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0.056754348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1.459699253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0.254468125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1.511950024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8009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0.1894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1.7445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0.058924133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1.468813003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0.177674914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1.765580528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 – 1.8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7283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0.2606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1.2586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0.040691254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0.987041172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0.240917221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1.21890335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95119591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39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0.1589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0.406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0.041773826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0.379150343</a:t>
                      </a:r>
                    </a:p>
                  </a:txBody>
                  <a:tcPr marL="9525" marR="9525" marT="9525" marB="0" anchor="b"/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0.135914054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0.598678949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 0.6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31642081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0.086092542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0.639953118</a:t>
                      </a: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92713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65620" y="6010079"/>
            <a:ext cx="42212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 smtClean="0">
                <a:solidFill>
                  <a:srgbClr val="FF0000"/>
                </a:solidFill>
              </a:rPr>
              <a:t>Note PW SMIB</a:t>
            </a:r>
            <a:r>
              <a:rPr lang="en-US" sz="1400" dirty="0" smtClean="0">
                <a:solidFill>
                  <a:srgbClr val="FF0000"/>
                </a:solidFill>
              </a:rPr>
              <a:t>: Picked </a:t>
            </a:r>
            <a:r>
              <a:rPr lang="en-US" sz="1400" dirty="0" err="1" smtClean="0">
                <a:solidFill>
                  <a:srgbClr val="FF0000"/>
                </a:solidFill>
              </a:rPr>
              <a:t>freq</a:t>
            </a:r>
            <a:r>
              <a:rPr lang="en-US" sz="1400" dirty="0" smtClean="0">
                <a:solidFill>
                  <a:srgbClr val="FF0000"/>
                </a:solidFill>
              </a:rPr>
              <a:t> with smallest damping ratio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81551" y="5902357"/>
            <a:ext cx="6656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 smtClean="0">
                <a:solidFill>
                  <a:srgbClr val="FF0000"/>
                </a:solidFill>
              </a:rPr>
              <a:t>Note PST</a:t>
            </a:r>
            <a:r>
              <a:rPr lang="en-US" sz="1400" dirty="0" smtClean="0">
                <a:solidFill>
                  <a:srgbClr val="FF0000"/>
                </a:solidFill>
              </a:rPr>
              <a:t>: Gen associated with lowest damped frequency was chosen as the gen with normalized participation factor of 1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8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Gen 39 Exciter Frequency Sweep Full 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57" y="1230190"/>
            <a:ext cx="10367505" cy="544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572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Gen 39 Exciter Frequency Sweep Full 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38" y="1102825"/>
            <a:ext cx="10781200" cy="564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93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Gen 39 Exciter Perturbation Frequency 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Scan resulted in a resonance frequency around ~0.7 Hz</a:t>
            </a:r>
          </a:p>
          <a:p>
            <a:r>
              <a:rPr lang="en-US" dirty="0" smtClean="0"/>
              <a:t>Perturb system with frequency 0.7 +/- 0.05 Hz</a:t>
            </a:r>
          </a:p>
          <a:p>
            <a:r>
              <a:rPr lang="en-US" dirty="0" smtClean="0"/>
              <a:t>Perturbation frequencies: </a:t>
            </a:r>
          </a:p>
          <a:p>
            <a:pPr lvl="1"/>
            <a:r>
              <a:rPr lang="en-US" dirty="0" smtClean="0"/>
              <a:t>0.65 Hz</a:t>
            </a:r>
          </a:p>
          <a:p>
            <a:pPr lvl="1"/>
            <a:r>
              <a:rPr lang="en-US" dirty="0" smtClean="0"/>
              <a:t>0.70 Hz</a:t>
            </a:r>
          </a:p>
          <a:p>
            <a:pPr lvl="1"/>
            <a:r>
              <a:rPr lang="en-US" dirty="0" smtClean="0"/>
              <a:t>0.75 Hz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278" y="4001294"/>
            <a:ext cx="7277100" cy="17811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88277" y="3631962"/>
            <a:ext cx="7026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Contingency: Gen 39 </a:t>
            </a:r>
            <a:r>
              <a:rPr lang="en-US" u="sng" dirty="0" err="1" smtClean="0"/>
              <a:t>Efd</a:t>
            </a:r>
            <a:r>
              <a:rPr lang="en-US" u="sng" dirty="0" smtClean="0"/>
              <a:t> Frequency Verification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15050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Gen 39 Exciter Perturbation Frequency Verification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84" y="1159012"/>
            <a:ext cx="10116767" cy="533137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99479" y="1325563"/>
            <a:ext cx="1986871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648534" y="787199"/>
            <a:ext cx="1271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0.65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24331" y="1325563"/>
            <a:ext cx="1860520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210211" y="787199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0.7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252626" y="1310419"/>
            <a:ext cx="1524000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470246" y="802343"/>
            <a:ext cx="1271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0.75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2728" y="864143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Gen_MW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402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42" y="1138135"/>
            <a:ext cx="10191965" cy="53509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Gen 39 Exciter Perturbation Frequency Verification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199479" y="1325563"/>
            <a:ext cx="1986871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648534" y="787199"/>
            <a:ext cx="1271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0.65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24331" y="1325563"/>
            <a:ext cx="1860520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210211" y="787199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0.7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252626" y="1310419"/>
            <a:ext cx="1524000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470246" y="802343"/>
            <a:ext cx="1271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0.75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2728" y="864143"/>
            <a:ext cx="974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Gen_Efd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756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Gen 39 Exciter Frequency Verification Full 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86" y="1325563"/>
            <a:ext cx="10141057" cy="53438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75107" y="1935804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Solar Gen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>
            <a:stCxn id="5" idx="2"/>
          </p:cNvCxnSpPr>
          <p:nvPr/>
        </p:nvCxnSpPr>
        <p:spPr>
          <a:xfrm flipH="1">
            <a:off x="3219855" y="2305136"/>
            <a:ext cx="1235" cy="2726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997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Gen 39 Exciter Frequency Verification Full 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310" y="1325563"/>
            <a:ext cx="10060831" cy="527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869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077" y="273685"/>
            <a:ext cx="6105525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858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Gen 39 Exciter Frequency Verification Full 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829" y="1120099"/>
            <a:ext cx="10206341" cy="536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461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Gen 39 Exciter Frequency Verification Full 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48" y="1010279"/>
            <a:ext cx="10721704" cy="563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877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Gen 39 Exciter Frequency Verification Full 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41" y="975030"/>
            <a:ext cx="11112883" cy="57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30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Gen 39 Exciter Frequency Verification Full 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613" y="1325563"/>
            <a:ext cx="10436773" cy="545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59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Gen 39 Load Perturbation Frequency Sweep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Perturb load at bus 39 by +/- 200 MW rectangular pulse</a:t>
            </a:r>
            <a:endParaRPr lang="en-US" dirty="0"/>
          </a:p>
          <a:p>
            <a:r>
              <a:rPr lang="en-US" dirty="0" smtClean="0"/>
              <a:t>Perturbation frequencies: </a:t>
            </a:r>
          </a:p>
          <a:p>
            <a:pPr lvl="1"/>
            <a:r>
              <a:rPr lang="en-US" dirty="0" smtClean="0"/>
              <a:t>0.4 Hz</a:t>
            </a:r>
          </a:p>
          <a:p>
            <a:pPr lvl="1"/>
            <a:r>
              <a:rPr lang="en-US" dirty="0" smtClean="0"/>
              <a:t>0.5 Hz</a:t>
            </a:r>
          </a:p>
          <a:p>
            <a:pPr lvl="1"/>
            <a:r>
              <a:rPr lang="en-US" dirty="0" smtClean="0"/>
              <a:t>0.6 Hz</a:t>
            </a:r>
          </a:p>
          <a:p>
            <a:pPr lvl="1"/>
            <a:r>
              <a:rPr lang="en-US" dirty="0" smtClean="0"/>
              <a:t>0.7 Hz</a:t>
            </a:r>
          </a:p>
          <a:p>
            <a:pPr lvl="1"/>
            <a:r>
              <a:rPr lang="en-US" dirty="0" smtClean="0"/>
              <a:t>0.8 Hz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748" y="4001294"/>
            <a:ext cx="7381875" cy="1790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63748" y="3631962"/>
            <a:ext cx="4344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Contingency: Gen 39 Load Frequency Sweep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223070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Gen 39 Load Perturbation Frequency Sweep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7" y="1434420"/>
            <a:ext cx="10036629" cy="524699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58689" y="1567539"/>
            <a:ext cx="1524000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676309" y="1692939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0.4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49945" y="1567539"/>
            <a:ext cx="1524000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067565" y="1692939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0.5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889175" y="1567539"/>
            <a:ext cx="1524000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106795" y="1128724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0.6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928405" y="1567539"/>
            <a:ext cx="1524000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151333" y="1128724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0.7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847879" y="1567539"/>
            <a:ext cx="1524000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065499" y="1692939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0.8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3135" y="1032427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Gen_MW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085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03" y="1270243"/>
            <a:ext cx="10454754" cy="547567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Gen 39 Load Perturbation Frequency Sweep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458689" y="1567539"/>
            <a:ext cx="1524000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676309" y="1692939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0.4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49945" y="1567539"/>
            <a:ext cx="1524000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067565" y="1692939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0.5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889175" y="1567539"/>
            <a:ext cx="1524000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106795" y="1128724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0.6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928405" y="1567539"/>
            <a:ext cx="1524000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151333" y="1128724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0.7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847879" y="1567539"/>
            <a:ext cx="1524000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065499" y="1692939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0.8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3135" y="1032427"/>
            <a:ext cx="974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Gen_Efd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899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Gen 39 Load Frequency Sweep Full 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46" y="1010015"/>
            <a:ext cx="10820400" cy="563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95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Gen 39 Load Frequency Sweep Full Result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10" y="1105998"/>
            <a:ext cx="10599644" cy="554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216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Gen 39 Load Frequency Sweep Full Result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33" y="1238983"/>
            <a:ext cx="10147157" cy="534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87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r>
              <a:rPr lang="en-US" sz="4000" dirty="0" smtClean="0"/>
              <a:t>Power World: Renewable Energy Generation Modeling </a:t>
            </a:r>
            <a:r>
              <a:rPr lang="en-US" sz="1600" dirty="0" smtClean="0"/>
              <a:t>[1]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1415701"/>
            <a:ext cx="11106150" cy="3124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87439" y="1325563"/>
            <a:ext cx="734939" cy="33148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842178"/>
              </p:ext>
            </p:extLst>
          </p:nvPr>
        </p:nvGraphicFramePr>
        <p:xfrm>
          <a:off x="158497" y="6213907"/>
          <a:ext cx="9354039" cy="577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6227">
                  <a:extLst>
                    <a:ext uri="{9D8B030D-6E8A-4147-A177-3AD203B41FA5}">
                      <a16:colId xmlns:a16="http://schemas.microsoft.com/office/drawing/2014/main" val="2273836151"/>
                    </a:ext>
                  </a:extLst>
                </a:gridCol>
                <a:gridCol w="8727812">
                  <a:extLst>
                    <a:ext uri="{9D8B030D-6E8A-4147-A177-3AD203B41FA5}">
                      <a16:colId xmlns:a16="http://schemas.microsoft.com/office/drawing/2014/main" val="275500060"/>
                    </a:ext>
                  </a:extLst>
                </a:gridCol>
              </a:tblGrid>
              <a:tr h="22407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[1]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hlinkClick r:id="rId3"/>
                        </a:rPr>
                        <a:t>https://www.powerworld.com/WebHelp/Content/MainDocumentation_HTML/Transient_Stability_Overview_WindModeling.htm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512470"/>
                  </a:ext>
                </a:extLst>
              </a:tr>
              <a:tr h="30292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[2]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hlinkClick r:id="rId4"/>
                        </a:rPr>
                        <a:t>https://www.wecc.org/Reliability/WECC%20Solar%20Plant%20Dynamic%20Modeling%20Guidelines.pdf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9830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519318" y="5007572"/>
            <a:ext cx="4071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Same models recommended by WECC </a:t>
            </a:r>
            <a:r>
              <a:rPr lang="en-US" sz="1200" dirty="0" smtClean="0"/>
              <a:t>[2]</a:t>
            </a:r>
            <a:endParaRPr lang="en-US" sz="1200" dirty="0"/>
          </a:p>
        </p:txBody>
      </p:sp>
      <p:cxnSp>
        <p:nvCxnSpPr>
          <p:cNvPr id="9" name="Straight Arrow Connector 8"/>
          <p:cNvCxnSpPr>
            <a:stCxn id="7" idx="0"/>
            <a:endCxn id="4" idx="2"/>
          </p:cNvCxnSpPr>
          <p:nvPr/>
        </p:nvCxnSpPr>
        <p:spPr>
          <a:xfrm flipV="1">
            <a:off x="4554908" y="4640366"/>
            <a:ext cx="1" cy="367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4448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Gen 39 Load Frequency Sweep Full Result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05" y="1325563"/>
            <a:ext cx="10067857" cy="534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524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Gen 39 Load Frequency Sweep Full Result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92" y="1325563"/>
            <a:ext cx="10316308" cy="537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333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Gen 39 Load Frequency Sweep Full Result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68" y="1223229"/>
            <a:ext cx="10585939" cy="550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1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Gen 39 Load Frequency Sweep Full 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84" y="1325563"/>
            <a:ext cx="10056935" cy="532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7098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Non-rectangular Load Pulse Shapes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39825"/>
            <a:ext cx="12192000" cy="4351338"/>
          </a:xfrm>
        </p:spPr>
        <p:txBody>
          <a:bodyPr/>
          <a:lstStyle/>
          <a:p>
            <a:r>
              <a:rPr lang="en-US" dirty="0" smtClean="0"/>
              <a:t>Most likely due to how Power World does it transient/dynamic computation</a:t>
            </a:r>
          </a:p>
          <a:p>
            <a:r>
              <a:rPr lang="en-US" dirty="0" smtClean="0"/>
              <a:t>Changing the parameters and active/inactive of Power Worlds WSCC transient stability load model does change the output load. However, varying the parameters still does not produce a rectangular pulse.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" y="2874963"/>
            <a:ext cx="5438775" cy="53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29" y="3491707"/>
            <a:ext cx="4953000" cy="2000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6417" y="2874963"/>
            <a:ext cx="2486025" cy="31813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06740" y="3610293"/>
            <a:ext cx="329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Default parameters and originally set as inactive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0766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Gen 39 Load Perturbation Frequency 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Scan resulted in a resonance frequency around ~0.7 Hz</a:t>
            </a:r>
          </a:p>
          <a:p>
            <a:r>
              <a:rPr lang="en-US" dirty="0" smtClean="0"/>
              <a:t>Perturb system with frequency 0.7 +/- 0.05 Hz</a:t>
            </a:r>
            <a:endParaRPr lang="en-US" dirty="0"/>
          </a:p>
          <a:p>
            <a:r>
              <a:rPr lang="en-US" dirty="0" smtClean="0"/>
              <a:t>Perturbation frequencies: </a:t>
            </a:r>
          </a:p>
          <a:p>
            <a:pPr lvl="1"/>
            <a:r>
              <a:rPr lang="en-US" dirty="0" smtClean="0"/>
              <a:t>0.65 Hz</a:t>
            </a:r>
          </a:p>
          <a:p>
            <a:pPr lvl="1"/>
            <a:r>
              <a:rPr lang="en-US" dirty="0" smtClean="0"/>
              <a:t>0.70 Hz</a:t>
            </a:r>
          </a:p>
          <a:p>
            <a:pPr lvl="1"/>
            <a:r>
              <a:rPr lang="en-US" dirty="0" smtClean="0"/>
              <a:t>0.75 Hz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748" y="4001294"/>
            <a:ext cx="738187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917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Gen 39 Load Perturbation Frequency Verification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51" y="1115357"/>
            <a:ext cx="10227330" cy="535901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99479" y="1325563"/>
            <a:ext cx="1986871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648534" y="787199"/>
            <a:ext cx="1271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0.65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24331" y="1325563"/>
            <a:ext cx="1860520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210211" y="787199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0.7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252626" y="1310419"/>
            <a:ext cx="1524000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470246" y="802343"/>
            <a:ext cx="1271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0.75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2728" y="864143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Gen_MW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8114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32" y="1268379"/>
            <a:ext cx="9869429" cy="51855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Gen 39 Load Perturbation Frequency Verification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199479" y="1325563"/>
            <a:ext cx="1986871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648534" y="787199"/>
            <a:ext cx="1271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0.65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24331" y="1325563"/>
            <a:ext cx="1860520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210211" y="787199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0.7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252626" y="1310419"/>
            <a:ext cx="1524000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470246" y="802343"/>
            <a:ext cx="1271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0.75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2728" y="864143"/>
            <a:ext cx="974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Gen_Efd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6847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Gen 39 Load Frequency Verification Full 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16" y="1325562"/>
            <a:ext cx="10239636" cy="535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338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Gen 39 Load Frequency Verification Full 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67" y="1325562"/>
            <a:ext cx="10247587" cy="537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39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Selecting Solar PV Generators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325563"/>
            <a:ext cx="12192000" cy="4351338"/>
          </a:xfrm>
        </p:spPr>
        <p:txBody>
          <a:bodyPr/>
          <a:lstStyle/>
          <a:p>
            <a:r>
              <a:rPr lang="en-US" dirty="0" smtClean="0"/>
              <a:t>Select the 2 smallest generators with lowest Max MW and replace with Solar PV</a:t>
            </a:r>
          </a:p>
          <a:p>
            <a:pPr lvl="1"/>
            <a:r>
              <a:rPr lang="en-US" dirty="0" smtClean="0"/>
              <a:t>Gen 30 and 37 are of interest for forced oscillation studies</a:t>
            </a:r>
          </a:p>
          <a:p>
            <a:pPr lvl="1"/>
            <a:r>
              <a:rPr lang="en-US" dirty="0" smtClean="0"/>
              <a:t>Choose Gen 34 and 36 to be Solar PV generators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2" y="3616295"/>
            <a:ext cx="9744075" cy="1676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3962" y="3246963"/>
            <a:ext cx="4316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Gen Ordered by Lowest to Highest Max MW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6353055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Gen 39 Load Frequency Verification Full 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43" y="1111961"/>
            <a:ext cx="10463527" cy="550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973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Gen 39 Load Frequency Verification Full 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576" y="1325563"/>
            <a:ext cx="10162847" cy="53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033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Gen 39 Load Frequency Verification Full 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97" y="1325563"/>
            <a:ext cx="10279176" cy="540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4650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Gen 39 Load Frequency Verification Full 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758" y="1325563"/>
            <a:ext cx="10142484" cy="531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5683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Gen 37 Exciter </a:t>
            </a:r>
            <a:r>
              <a:rPr lang="en-US" dirty="0" err="1" smtClean="0"/>
              <a:t>Setpoint</a:t>
            </a:r>
            <a:r>
              <a:rPr lang="en-US" dirty="0" smtClean="0"/>
              <a:t> Frequency Sweep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Perturb exciter </a:t>
            </a:r>
            <a:r>
              <a:rPr lang="en-US" dirty="0" err="1" smtClean="0"/>
              <a:t>setpoint</a:t>
            </a:r>
            <a:r>
              <a:rPr lang="en-US" dirty="0" smtClean="0"/>
              <a:t> by +/- 5% rectangular pulse of starting </a:t>
            </a:r>
            <a:r>
              <a:rPr lang="en-US" dirty="0" err="1" smtClean="0"/>
              <a:t>setpoint</a:t>
            </a:r>
            <a:endParaRPr lang="en-US" dirty="0" smtClean="0"/>
          </a:p>
          <a:p>
            <a:r>
              <a:rPr lang="en-US" dirty="0" smtClean="0"/>
              <a:t>Perturbation frequencies: </a:t>
            </a:r>
          </a:p>
          <a:p>
            <a:pPr lvl="1"/>
            <a:r>
              <a:rPr lang="en-US" dirty="0"/>
              <a:t>1</a:t>
            </a:r>
            <a:r>
              <a:rPr lang="en-US" dirty="0" smtClean="0"/>
              <a:t>.4 Hz</a:t>
            </a:r>
          </a:p>
          <a:p>
            <a:pPr lvl="1"/>
            <a:r>
              <a:rPr lang="en-US" dirty="0"/>
              <a:t>1</a:t>
            </a:r>
            <a:r>
              <a:rPr lang="en-US" dirty="0" smtClean="0"/>
              <a:t>.5 Hz</a:t>
            </a:r>
          </a:p>
          <a:p>
            <a:pPr lvl="1"/>
            <a:r>
              <a:rPr lang="en-US" dirty="0"/>
              <a:t>1</a:t>
            </a:r>
            <a:r>
              <a:rPr lang="en-US" dirty="0" smtClean="0"/>
              <a:t>.6 Hz</a:t>
            </a:r>
          </a:p>
          <a:p>
            <a:pPr lvl="1"/>
            <a:r>
              <a:rPr lang="en-US" dirty="0"/>
              <a:t>1</a:t>
            </a:r>
            <a:r>
              <a:rPr lang="en-US" dirty="0" smtClean="0"/>
              <a:t>.7 Hz</a:t>
            </a:r>
          </a:p>
          <a:p>
            <a:pPr lvl="1"/>
            <a:r>
              <a:rPr lang="en-US" dirty="0"/>
              <a:t>1</a:t>
            </a:r>
            <a:r>
              <a:rPr lang="en-US" dirty="0" smtClean="0"/>
              <a:t>.8 Hz</a:t>
            </a:r>
          </a:p>
          <a:p>
            <a:pPr lvl="1"/>
            <a:r>
              <a:rPr lang="en-US" dirty="0" smtClean="0"/>
              <a:t>1.9 Hz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266" y="3690937"/>
            <a:ext cx="7324725" cy="17621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08114" y="3321605"/>
            <a:ext cx="4183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Contingency: Gen 37 </a:t>
            </a:r>
            <a:r>
              <a:rPr lang="en-US" u="sng" dirty="0" err="1" smtClean="0"/>
              <a:t>Efd</a:t>
            </a:r>
            <a:r>
              <a:rPr lang="en-US" u="sng" dirty="0" smtClean="0"/>
              <a:t> Frequency Sweep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0518652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Gen 37 Exciter </a:t>
            </a:r>
            <a:r>
              <a:rPr lang="en-US" dirty="0" err="1" smtClean="0"/>
              <a:t>Setpoint</a:t>
            </a:r>
            <a:r>
              <a:rPr lang="en-US" dirty="0" smtClean="0"/>
              <a:t> Frequency Sweep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" y="998656"/>
            <a:ext cx="10784794" cy="567656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2047" y="1325563"/>
            <a:ext cx="972953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65513" y="829803"/>
            <a:ext cx="119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1.4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13179" y="1325563"/>
            <a:ext cx="972953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206681" y="829803"/>
            <a:ext cx="1131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1.5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11601" y="1325563"/>
            <a:ext cx="972953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941944" y="1325563"/>
            <a:ext cx="972953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448296" y="1325563"/>
            <a:ext cx="972953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172715" y="1325563"/>
            <a:ext cx="972953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508586" y="838565"/>
            <a:ext cx="1131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1.6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38929" y="838565"/>
            <a:ext cx="1131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1.7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412194" y="829803"/>
            <a:ext cx="1131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1.8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148440" y="820706"/>
            <a:ext cx="1131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1.9 Hz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7250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Gen 37 Exciter </a:t>
            </a:r>
            <a:r>
              <a:rPr lang="en-US" dirty="0" err="1" smtClean="0"/>
              <a:t>Setpoint</a:t>
            </a:r>
            <a:r>
              <a:rPr lang="en-US" dirty="0" smtClean="0"/>
              <a:t> Frequency Sweep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81" y="1026887"/>
            <a:ext cx="10799009" cy="55807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55845" y="1303791"/>
            <a:ext cx="972953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89311" y="808031"/>
            <a:ext cx="119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1.4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36977" y="1303791"/>
            <a:ext cx="972953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30479" y="808031"/>
            <a:ext cx="1131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1.5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35399" y="1303791"/>
            <a:ext cx="972953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865742" y="1303791"/>
            <a:ext cx="972953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372094" y="1303791"/>
            <a:ext cx="972953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096513" y="1303791"/>
            <a:ext cx="972953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432384" y="816793"/>
            <a:ext cx="1131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1.6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62727" y="816793"/>
            <a:ext cx="1131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1.7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35992" y="808031"/>
            <a:ext cx="1131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1.8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072238" y="798934"/>
            <a:ext cx="1131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1.9 Hz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9622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Gen 37 Exciter Frequency Sweep Full Result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83" y="960438"/>
            <a:ext cx="11184666" cy="581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685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Gen 37 Exciter Frequency Sweep Full 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33" y="1149880"/>
            <a:ext cx="10409881" cy="546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580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Gen 37 Exciter Frequency Sweep Full 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19" y="1039109"/>
            <a:ext cx="10883450" cy="568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51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Power World: SMIB Analysis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511143" y="1526522"/>
            <a:ext cx="4289886" cy="4351338"/>
          </a:xfrm>
        </p:spPr>
        <p:txBody>
          <a:bodyPr/>
          <a:lstStyle/>
          <a:p>
            <a:r>
              <a:rPr lang="en-US" dirty="0" smtClean="0"/>
              <a:t>Table contains the frequency with the smallest damping ratio for each generator</a:t>
            </a:r>
          </a:p>
          <a:p>
            <a:r>
              <a:rPr lang="en-US" dirty="0" smtClean="0"/>
              <a:t>Full Power World eigenvalue results are in Appendix A</a:t>
            </a:r>
          </a:p>
          <a:p>
            <a:r>
              <a:rPr lang="en-US" dirty="0" smtClean="0"/>
              <a:t>Previous results with no renewable generation are in Appendix B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659746"/>
              </p:ext>
            </p:extLst>
          </p:nvPr>
        </p:nvGraphicFramePr>
        <p:xfrm>
          <a:off x="616008" y="1526522"/>
          <a:ext cx="6550601" cy="445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7031">
                  <a:extLst>
                    <a:ext uri="{9D8B030D-6E8A-4147-A177-3AD203B41FA5}">
                      <a16:colId xmlns:a16="http://schemas.microsoft.com/office/drawing/2014/main" val="544331622"/>
                    </a:ext>
                  </a:extLst>
                </a:gridCol>
                <a:gridCol w="1797852">
                  <a:extLst>
                    <a:ext uri="{9D8B030D-6E8A-4147-A177-3AD203B41FA5}">
                      <a16:colId xmlns:a16="http://schemas.microsoft.com/office/drawing/2014/main" val="2196503056"/>
                    </a:ext>
                  </a:extLst>
                </a:gridCol>
                <a:gridCol w="1637859">
                  <a:extLst>
                    <a:ext uri="{9D8B030D-6E8A-4147-A177-3AD203B41FA5}">
                      <a16:colId xmlns:a16="http://schemas.microsoft.com/office/drawing/2014/main" val="2311570103"/>
                    </a:ext>
                  </a:extLst>
                </a:gridCol>
                <a:gridCol w="1637859">
                  <a:extLst>
                    <a:ext uri="{9D8B030D-6E8A-4147-A177-3AD203B41FA5}">
                      <a16:colId xmlns:a16="http://schemas.microsoft.com/office/drawing/2014/main" val="14746734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Power World</a:t>
                      </a:r>
                      <a:r>
                        <a:rPr lang="en-US" baseline="0" dirty="0" smtClean="0"/>
                        <a:t> SMIB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 </a:t>
                      </a:r>
                      <a:r>
                        <a:rPr lang="en-US" dirty="0" err="1" smtClean="0"/>
                        <a:t>Freq</a:t>
                      </a:r>
                      <a:r>
                        <a:rPr lang="en-US" dirty="0" smtClean="0"/>
                        <a:t> Scan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3226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Generator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Damping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Freq</a:t>
                      </a:r>
                      <a:r>
                        <a:rPr lang="en-US" dirty="0" smtClean="0"/>
                        <a:t> Hz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343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1.1629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~1.15 - 1.25 Hz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882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0.1683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1.2595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498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0.1857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1.3743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757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0.1556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1.5797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827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0.8903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3.3909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906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0.2208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1.2609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379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0.9173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2.9991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18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0.1899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1.7439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~1.75 Hz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506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0.2622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1.259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171117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39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0.1607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0.4044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~0.65 Hz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61481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51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37751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Gen 37 Exciter Frequency Sweep Full 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07" y="1114249"/>
            <a:ext cx="10273015" cy="538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6998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Gen 37 Exciter Frequency Sweep Full 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4" y="1040693"/>
            <a:ext cx="10707224" cy="561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649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Gen 37 Exciter Frequency Sweep Full 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05" y="1088143"/>
            <a:ext cx="10710837" cy="557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745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Gen 37 Exciter Perturbation Frequency 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Scan resulted in a resonance frequency between 1.7 – 1.8 Hz</a:t>
            </a:r>
          </a:p>
          <a:p>
            <a:r>
              <a:rPr lang="en-US" dirty="0" smtClean="0"/>
              <a:t>Perturb system with frequency 1.75 +/- 0.05 Hz</a:t>
            </a:r>
          </a:p>
          <a:p>
            <a:r>
              <a:rPr lang="en-US" dirty="0" smtClean="0"/>
              <a:t>Perturbation frequencies: </a:t>
            </a:r>
          </a:p>
          <a:p>
            <a:pPr lvl="1"/>
            <a:r>
              <a:rPr lang="en-US" dirty="0" smtClean="0"/>
              <a:t>1.70 Hz</a:t>
            </a:r>
          </a:p>
          <a:p>
            <a:pPr lvl="1"/>
            <a:r>
              <a:rPr lang="en-US" dirty="0" smtClean="0"/>
              <a:t>1.75 Hz</a:t>
            </a:r>
          </a:p>
          <a:p>
            <a:pPr lvl="1"/>
            <a:r>
              <a:rPr lang="en-US" dirty="0" smtClean="0"/>
              <a:t>1.80 Hz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266" y="3690937"/>
            <a:ext cx="7324725" cy="17621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07266" y="3321605"/>
            <a:ext cx="4634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Contingency: Gen 37 </a:t>
            </a:r>
            <a:r>
              <a:rPr lang="en-US" u="sng" dirty="0" err="1" smtClean="0"/>
              <a:t>Efd</a:t>
            </a:r>
            <a:r>
              <a:rPr lang="en-US" u="sng" dirty="0" smtClean="0"/>
              <a:t> Frequency Verification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4852999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Gen 37 Exciter Perturbation Frequency Verification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081" y="1210632"/>
            <a:ext cx="10643003" cy="55675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9527" y="1025966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Gen_MW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748476" y="1395298"/>
            <a:ext cx="1524000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03152" y="826350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1.7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14582" y="1395298"/>
            <a:ext cx="1524000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169258" y="826350"/>
            <a:ext cx="1271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1.75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880688" y="1417070"/>
            <a:ext cx="1524000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235364" y="848122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1.8 Hz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1733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Gen 37 Exciter Perturbation Frequency Verification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44" y="1054955"/>
            <a:ext cx="10865556" cy="57006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9527" y="1025966"/>
            <a:ext cx="974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Gen_Efd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748476" y="1395298"/>
            <a:ext cx="1524000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03152" y="826350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1.7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14582" y="1395298"/>
            <a:ext cx="1524000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169258" y="826350"/>
            <a:ext cx="1271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1.75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880688" y="1417070"/>
            <a:ext cx="1524000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235364" y="848122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1.8 Hz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5851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Gen 37 Exciter Frequency Verification Full Result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577" y="1210028"/>
            <a:ext cx="10072791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8296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Gen 37 Exciter Frequency Verification Full 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57" y="991835"/>
            <a:ext cx="10840685" cy="568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7726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Gen 37 Exciter Frequency Verification Full 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75" y="1104723"/>
            <a:ext cx="10509552" cy="552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4771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Gen 37 Exciter Frequency Verification Full 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00" y="1233311"/>
            <a:ext cx="10340886" cy="541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866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Gen 39 Exciter </a:t>
            </a:r>
            <a:r>
              <a:rPr lang="en-US" dirty="0" err="1" smtClean="0"/>
              <a:t>Setpoint</a:t>
            </a:r>
            <a:r>
              <a:rPr lang="en-US" dirty="0" smtClean="0"/>
              <a:t> Frequency Sweep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Perturb exciter </a:t>
            </a:r>
            <a:r>
              <a:rPr lang="en-US" dirty="0" err="1" smtClean="0"/>
              <a:t>setpoint</a:t>
            </a:r>
            <a:r>
              <a:rPr lang="en-US" dirty="0" smtClean="0"/>
              <a:t> by +/- 5% rectangular pulse of starting </a:t>
            </a:r>
            <a:r>
              <a:rPr lang="en-US" dirty="0" err="1" smtClean="0"/>
              <a:t>setpoint</a:t>
            </a:r>
            <a:endParaRPr lang="en-US" dirty="0" smtClean="0"/>
          </a:p>
          <a:p>
            <a:r>
              <a:rPr lang="en-US" dirty="0" smtClean="0"/>
              <a:t>Perturbation frequencies: </a:t>
            </a:r>
          </a:p>
          <a:p>
            <a:pPr lvl="1"/>
            <a:r>
              <a:rPr lang="en-US" dirty="0" smtClean="0"/>
              <a:t>0.4 Hz</a:t>
            </a:r>
          </a:p>
          <a:p>
            <a:pPr lvl="1"/>
            <a:r>
              <a:rPr lang="en-US" dirty="0" smtClean="0"/>
              <a:t>0.5 Hz</a:t>
            </a:r>
          </a:p>
          <a:p>
            <a:pPr lvl="1"/>
            <a:r>
              <a:rPr lang="en-US" dirty="0" smtClean="0"/>
              <a:t>0.6 Hz</a:t>
            </a:r>
          </a:p>
          <a:p>
            <a:pPr lvl="1"/>
            <a:r>
              <a:rPr lang="en-US" dirty="0" smtClean="0"/>
              <a:t>0.7 Hz</a:t>
            </a:r>
          </a:p>
          <a:p>
            <a:pPr lvl="1"/>
            <a:r>
              <a:rPr lang="en-US" dirty="0" smtClean="0"/>
              <a:t>0.8 Hz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278" y="4001294"/>
            <a:ext cx="7277100" cy="17811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88278" y="3631962"/>
            <a:ext cx="4470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Contingency: Gen 39 </a:t>
            </a:r>
            <a:r>
              <a:rPr lang="en-US" u="sng" dirty="0" err="1" smtClean="0"/>
              <a:t>Efd</a:t>
            </a:r>
            <a:r>
              <a:rPr lang="en-US" u="sng" dirty="0" smtClean="0"/>
              <a:t> Frequency Sweep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6540113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Gen 37 Exciter Frequency Verification Full 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21" y="1119010"/>
            <a:ext cx="10457008" cy="547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0727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Gen 37 Exciter Frequency Verification Full 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47" y="1136676"/>
            <a:ext cx="10274538" cy="535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986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Gen 37 Load Frequency Sweep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Perturb load 25 by +/- 200 MW rectangular pulse</a:t>
            </a:r>
          </a:p>
          <a:p>
            <a:r>
              <a:rPr lang="en-US" dirty="0" smtClean="0"/>
              <a:t>Perturbation frequencies: </a:t>
            </a:r>
          </a:p>
          <a:p>
            <a:pPr lvl="1"/>
            <a:r>
              <a:rPr lang="en-US" dirty="0"/>
              <a:t>1</a:t>
            </a:r>
            <a:r>
              <a:rPr lang="en-US" dirty="0" smtClean="0"/>
              <a:t>.4 Hz</a:t>
            </a:r>
          </a:p>
          <a:p>
            <a:pPr lvl="1"/>
            <a:r>
              <a:rPr lang="en-US" dirty="0"/>
              <a:t>1</a:t>
            </a:r>
            <a:r>
              <a:rPr lang="en-US" dirty="0" smtClean="0"/>
              <a:t>.5 Hz</a:t>
            </a:r>
          </a:p>
          <a:p>
            <a:pPr lvl="1"/>
            <a:r>
              <a:rPr lang="en-US" dirty="0"/>
              <a:t>1</a:t>
            </a:r>
            <a:r>
              <a:rPr lang="en-US" dirty="0" smtClean="0"/>
              <a:t>.6 Hz</a:t>
            </a:r>
          </a:p>
          <a:p>
            <a:pPr lvl="1"/>
            <a:r>
              <a:rPr lang="en-US" dirty="0"/>
              <a:t>1</a:t>
            </a:r>
            <a:r>
              <a:rPr lang="en-US" dirty="0" smtClean="0"/>
              <a:t>.7 Hz</a:t>
            </a:r>
          </a:p>
          <a:p>
            <a:pPr lvl="1"/>
            <a:r>
              <a:rPr lang="en-US" dirty="0"/>
              <a:t>1</a:t>
            </a:r>
            <a:r>
              <a:rPr lang="en-US" dirty="0" smtClean="0"/>
              <a:t>.8 Hz</a:t>
            </a:r>
          </a:p>
          <a:p>
            <a:pPr lvl="1"/>
            <a:r>
              <a:rPr lang="en-US" dirty="0" smtClean="0"/>
              <a:t>1.9 Hz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675" y="3564255"/>
            <a:ext cx="733425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883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Gen 37 Load Frequency Sweep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733" y="1075619"/>
            <a:ext cx="10818107" cy="56663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085" y="1075619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Gen_MW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487219" y="1325563"/>
            <a:ext cx="864095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436663" y="802343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1.4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89447" y="1325563"/>
            <a:ext cx="864095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738891" y="802343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1.5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50908" y="1325563"/>
            <a:ext cx="864095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100352" y="802343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1.6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512369" y="1325563"/>
            <a:ext cx="864095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461813" y="802343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1.7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194180" y="1377274"/>
            <a:ext cx="864095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143624" y="854054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1.8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719903" y="1377274"/>
            <a:ext cx="864095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0669347" y="854054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1.9 Hz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366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Gen 37 Load Frequency Sweep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7085" y="1075619"/>
            <a:ext cx="974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Gen_Efd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689" y="1075619"/>
            <a:ext cx="10672948" cy="55428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46443" y="1249361"/>
            <a:ext cx="864095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95887" y="726141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1.4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48671" y="1249361"/>
            <a:ext cx="864095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98115" y="726141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1.5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10132" y="1249361"/>
            <a:ext cx="864095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459576" y="726141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1.6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871593" y="1249361"/>
            <a:ext cx="864095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821037" y="726141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1.7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553404" y="1301072"/>
            <a:ext cx="864095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502848" y="777852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1.8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079127" y="1301072"/>
            <a:ext cx="864095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1028571" y="777852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1.9 Hz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1623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Gen 37 Load Frequency Sweep Full 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45" y="1161167"/>
            <a:ext cx="10048569" cy="528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997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Gen 37 Load Frequency Sweep Full 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33" y="1120775"/>
            <a:ext cx="10475912" cy="547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137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Gen 37 Load Frequency Sweep Full 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66" y="1123775"/>
            <a:ext cx="10343847" cy="539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039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Gen 37 Load Frequency Sweep Full 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34" y="1163763"/>
            <a:ext cx="10412123" cy="544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393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Gen 37 Load Frequency Sweep Full 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05" y="1004358"/>
            <a:ext cx="10741995" cy="559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67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Gen 39 Exciter </a:t>
            </a:r>
            <a:r>
              <a:rPr lang="en-US" dirty="0" err="1" smtClean="0"/>
              <a:t>Setpoint</a:t>
            </a:r>
            <a:r>
              <a:rPr lang="en-US" dirty="0" smtClean="0"/>
              <a:t> Frequency Sweep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034" y="1325563"/>
            <a:ext cx="10347433" cy="547067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58689" y="1599069"/>
            <a:ext cx="1524000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76309" y="1724469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0.4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49945" y="1599069"/>
            <a:ext cx="1524000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067565" y="1724469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0.5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889175" y="1599069"/>
            <a:ext cx="1524000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106795" y="1160254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0.6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928405" y="1599069"/>
            <a:ext cx="1524000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151333" y="1160254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0.7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847879" y="1599069"/>
            <a:ext cx="1524000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065499" y="1724469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0.8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9186" y="975588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Gen_MW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5049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Gen 37 Load Frequency Sweep Full 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56" y="1062567"/>
            <a:ext cx="10699044" cy="560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990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Gen 37 Load Frequency Sweep Full Result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67" y="1012648"/>
            <a:ext cx="10929231" cy="571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6593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Gen 37 Load Perturbation Frequency 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Scan resulted in a resonance frequency between 1.7 – 1.8 Hz</a:t>
            </a:r>
          </a:p>
          <a:p>
            <a:r>
              <a:rPr lang="en-US" dirty="0" smtClean="0"/>
              <a:t>Perturb system with frequency 1.75 +/- 0.05 Hz</a:t>
            </a:r>
          </a:p>
          <a:p>
            <a:r>
              <a:rPr lang="en-US" dirty="0" smtClean="0"/>
              <a:t>Perturbation frequencies: </a:t>
            </a:r>
          </a:p>
          <a:p>
            <a:pPr lvl="1"/>
            <a:r>
              <a:rPr lang="en-US" dirty="0" smtClean="0"/>
              <a:t>1.70 Hz</a:t>
            </a:r>
          </a:p>
          <a:p>
            <a:pPr lvl="1"/>
            <a:r>
              <a:rPr lang="en-US" dirty="0" smtClean="0"/>
              <a:t>1.75 Hz</a:t>
            </a:r>
          </a:p>
          <a:p>
            <a:pPr lvl="1"/>
            <a:r>
              <a:rPr lang="en-US" dirty="0" smtClean="0"/>
              <a:t>1.80 Hz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675" y="3564255"/>
            <a:ext cx="7334250" cy="18097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57675" y="3305060"/>
            <a:ext cx="4794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Contingency: Gen 37 Load Frequency Verification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8588273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Gen 37 Load Perturbation Frequency Verification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234" y="1222577"/>
            <a:ext cx="10503909" cy="54673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2143" y="1208314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Gen_MW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118590" y="1351270"/>
            <a:ext cx="864095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068034" y="828050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1.7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08048" y="1373042"/>
            <a:ext cx="864095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057492" y="849822"/>
            <a:ext cx="1271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1.75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046950" y="1373042"/>
            <a:ext cx="864095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996394" y="849822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1.8 Hz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2041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Gen 37 Load Perturbation Frequency Verification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2143" y="1208314"/>
            <a:ext cx="974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Gen_Efd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415" y="1230086"/>
            <a:ext cx="10695875" cy="56151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14535" y="1427472"/>
            <a:ext cx="864095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63979" y="904252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1.7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42910" y="1449244"/>
            <a:ext cx="864095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53437" y="926024"/>
            <a:ext cx="1271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1.75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40407" y="1449244"/>
            <a:ext cx="864095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192339" y="926024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1.8 Hz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0239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Gen 37 Load Frequency Verification Full 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63" y="1090310"/>
            <a:ext cx="10357026" cy="541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887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Gen 37 Load Frequency Verification Full 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8" y="1128536"/>
            <a:ext cx="10452897" cy="544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017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Gen 37 Load Frequency Verification Full 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848" y="1079147"/>
            <a:ext cx="10576304" cy="557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919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Gen 37 Load Frequency Verification Full 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12" y="1155875"/>
            <a:ext cx="10563174" cy="549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573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Gen 37 Load Frequency Verification Full 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33" y="1033992"/>
            <a:ext cx="10748481" cy="564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8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398" y="1298832"/>
            <a:ext cx="10452387" cy="54977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Gen 39 Exciter </a:t>
            </a:r>
            <a:r>
              <a:rPr lang="en-US" dirty="0" err="1" smtClean="0"/>
              <a:t>Setpoint</a:t>
            </a:r>
            <a:r>
              <a:rPr lang="en-US" dirty="0" smtClean="0"/>
              <a:t> Frequency Sweep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458689" y="1599069"/>
            <a:ext cx="1524000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76309" y="1724469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0.4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49945" y="1599069"/>
            <a:ext cx="1524000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067565" y="1724469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0.5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889175" y="1599069"/>
            <a:ext cx="1524000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106795" y="1160254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0.6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928405" y="1599069"/>
            <a:ext cx="1524000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151333" y="1160254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0.7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847879" y="1599069"/>
            <a:ext cx="1524000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065499" y="1724469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0.8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9186" y="975588"/>
            <a:ext cx="974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Gen_Efd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8930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Gen 37 Load Frequency Verification Full 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992" y="1234899"/>
            <a:ext cx="10111551" cy="526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88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Gen 37 Load Frequency Verification Full 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80" y="1110368"/>
            <a:ext cx="11015716" cy="574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8259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Gen 30 Exciter </a:t>
            </a:r>
            <a:r>
              <a:rPr lang="en-US" dirty="0" err="1" smtClean="0"/>
              <a:t>Setpoint</a:t>
            </a:r>
            <a:r>
              <a:rPr lang="en-US" dirty="0" smtClean="0"/>
              <a:t> Frequency Sweep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Perturb exciter </a:t>
            </a:r>
            <a:r>
              <a:rPr lang="en-US" dirty="0" err="1" smtClean="0"/>
              <a:t>setpoint</a:t>
            </a:r>
            <a:r>
              <a:rPr lang="en-US" dirty="0" smtClean="0"/>
              <a:t> by +/- 5% rectangular pulse of starting </a:t>
            </a:r>
            <a:r>
              <a:rPr lang="en-US" dirty="0" err="1" smtClean="0"/>
              <a:t>setpoint</a:t>
            </a:r>
            <a:endParaRPr lang="en-US" dirty="0" smtClean="0"/>
          </a:p>
          <a:p>
            <a:r>
              <a:rPr lang="en-US" dirty="0" smtClean="0"/>
              <a:t>Perturbation frequencies: </a:t>
            </a:r>
            <a:endParaRPr lang="en-US" dirty="0"/>
          </a:p>
          <a:p>
            <a:pPr lvl="1"/>
            <a:r>
              <a:rPr lang="en-US" dirty="0" smtClean="0"/>
              <a:t>1 Hz</a:t>
            </a:r>
          </a:p>
          <a:p>
            <a:pPr lvl="1"/>
            <a:r>
              <a:rPr lang="en-US" dirty="0" smtClean="0"/>
              <a:t>1.1 Hz</a:t>
            </a:r>
          </a:p>
          <a:p>
            <a:pPr lvl="1"/>
            <a:r>
              <a:rPr lang="en-US" dirty="0" smtClean="0"/>
              <a:t>1.2 Hz</a:t>
            </a:r>
          </a:p>
          <a:p>
            <a:pPr lvl="1"/>
            <a:r>
              <a:rPr lang="en-US" dirty="0" smtClean="0"/>
              <a:t>1.3 Hz</a:t>
            </a:r>
          </a:p>
          <a:p>
            <a:pPr lvl="1"/>
            <a:r>
              <a:rPr lang="en-US" dirty="0" smtClean="0"/>
              <a:t>1.4 Hz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3664989"/>
            <a:ext cx="7353300" cy="18192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00500" y="3371161"/>
            <a:ext cx="4183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Contingency: Gen 30 </a:t>
            </a:r>
            <a:r>
              <a:rPr lang="en-US" u="sng" dirty="0" err="1" smtClean="0"/>
              <a:t>Efd</a:t>
            </a:r>
            <a:r>
              <a:rPr lang="en-US" u="sng" dirty="0" smtClean="0"/>
              <a:t> Frequency Sweep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6718889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Gen 30 Exciter </a:t>
            </a:r>
            <a:r>
              <a:rPr lang="en-US" dirty="0" err="1" smtClean="0"/>
              <a:t>Setpoint</a:t>
            </a:r>
            <a:r>
              <a:rPr lang="en-US" dirty="0" smtClean="0"/>
              <a:t> Frequency Sweep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73" y="1325563"/>
            <a:ext cx="10371575" cy="539217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69505" y="1567539"/>
            <a:ext cx="1524000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92711" y="1567539"/>
            <a:ext cx="814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</a:t>
            </a:r>
            <a:r>
              <a:rPr lang="en-US" sz="2800" dirty="0" smtClean="0">
                <a:solidFill>
                  <a:srgbClr val="FF0000"/>
                </a:solidFill>
              </a:rPr>
              <a:t>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11896" y="1570058"/>
            <a:ext cx="1524000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529516" y="1522402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1.1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99991" y="1567539"/>
            <a:ext cx="1524000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917611" y="1128724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1.2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739221" y="1567539"/>
            <a:ext cx="1524000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962149" y="1128724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1.3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658695" y="1567539"/>
            <a:ext cx="1524000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876315" y="1567539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1.4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2728" y="864143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Gen_MW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6781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552" y="1312619"/>
            <a:ext cx="10453560" cy="54612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Gen 30 Exciter </a:t>
            </a:r>
            <a:r>
              <a:rPr lang="en-US" dirty="0" err="1" smtClean="0"/>
              <a:t>Setpoint</a:t>
            </a:r>
            <a:r>
              <a:rPr lang="en-US" dirty="0" smtClean="0"/>
              <a:t> Frequency Sweep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69505" y="1567539"/>
            <a:ext cx="1524000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92711" y="1567539"/>
            <a:ext cx="814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</a:t>
            </a:r>
            <a:r>
              <a:rPr lang="en-US" sz="2800" dirty="0" smtClean="0">
                <a:solidFill>
                  <a:srgbClr val="FF0000"/>
                </a:solidFill>
              </a:rPr>
              <a:t>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11896" y="1570058"/>
            <a:ext cx="1524000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11178" y="1567539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1.1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99991" y="1567539"/>
            <a:ext cx="1524000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917611" y="1128724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1.2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739221" y="1567539"/>
            <a:ext cx="1524000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962149" y="1128724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1.3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658695" y="1567539"/>
            <a:ext cx="1524000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826867" y="1063953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1.4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2728" y="864143"/>
            <a:ext cx="974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Gen_Efd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7778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Gen 30 Exciter Frequency Sweep Full 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380" y="1325563"/>
            <a:ext cx="9994680" cy="525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785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Gen 30 Exciter Frequency Sweep Full 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20" y="1118621"/>
            <a:ext cx="10911051" cy="573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23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Gen 30 Exciter Frequency Sweep Full 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379" y="1156303"/>
            <a:ext cx="10298659" cy="542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243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Gen 30 Exciter Frequency Sweep Full 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58" y="1230340"/>
            <a:ext cx="10234612" cy="539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0754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Gen 30 Exciter Frequency Sweep Full 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830" y="1092747"/>
            <a:ext cx="10467904" cy="545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13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Gen 39 Exciter Frequency Sweep Full Result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58" y="1036418"/>
            <a:ext cx="10847989" cy="570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104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Gen 30 Exciter Frequency Sweep Full 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48" y="1325563"/>
            <a:ext cx="10844460" cy="566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1275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Gen 30 Exciter Frequency 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Scan resulted in a resonance frequency around ~1.2 Hz</a:t>
            </a:r>
          </a:p>
          <a:p>
            <a:r>
              <a:rPr lang="en-US" dirty="0" smtClean="0"/>
              <a:t>Perturb system with frequency 1.2 +/- 0.05 Hz</a:t>
            </a:r>
          </a:p>
          <a:p>
            <a:r>
              <a:rPr lang="en-US" dirty="0" smtClean="0"/>
              <a:t>Perturbation frequencies: </a:t>
            </a:r>
          </a:p>
          <a:p>
            <a:pPr lvl="1"/>
            <a:r>
              <a:rPr lang="en-US" dirty="0" smtClean="0"/>
              <a:t>1.15 Hz</a:t>
            </a:r>
          </a:p>
          <a:p>
            <a:pPr lvl="1"/>
            <a:r>
              <a:rPr lang="en-US" dirty="0" smtClean="0"/>
              <a:t>1.20 Hz</a:t>
            </a:r>
          </a:p>
          <a:p>
            <a:pPr lvl="1"/>
            <a:r>
              <a:rPr lang="en-US" dirty="0" smtClean="0"/>
              <a:t>1.25 Hz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3664989"/>
            <a:ext cx="7353300" cy="18192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00500" y="3295657"/>
            <a:ext cx="4634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Contingency: Gen 30 </a:t>
            </a:r>
            <a:r>
              <a:rPr lang="en-US" u="sng" dirty="0" err="1" smtClean="0"/>
              <a:t>Efd</a:t>
            </a:r>
            <a:r>
              <a:rPr lang="en-US" u="sng" dirty="0" smtClean="0"/>
              <a:t> Frequency Verification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985305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Gen 30 Exciter Frequency Verification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188" y="1141095"/>
            <a:ext cx="10780271" cy="560519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70290" y="1378999"/>
            <a:ext cx="1986871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598733" y="1370437"/>
            <a:ext cx="1271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1.15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521561" y="1394143"/>
            <a:ext cx="1860520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030202" y="890529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1.2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629816" y="1378999"/>
            <a:ext cx="1524000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811280" y="870923"/>
            <a:ext cx="1271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1.25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1440" y="850562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Gen_MW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424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215" y="1117849"/>
            <a:ext cx="10691385" cy="56306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Gen 30 Exciter Frequency Verification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770290" y="1378999"/>
            <a:ext cx="1986871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598733" y="1370437"/>
            <a:ext cx="1271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1.15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521561" y="1394143"/>
            <a:ext cx="1860520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030202" y="890529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1.2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629816" y="1378999"/>
            <a:ext cx="1524000" cy="478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811280" y="870923"/>
            <a:ext cx="1271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1.25 Hz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1440" y="850562"/>
            <a:ext cx="974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Gen_Efd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2573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Gen 30 Exciter Frequency Verification Full Result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974408"/>
            <a:ext cx="10880407" cy="571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97253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Gen 30 Exciter Frequency Verification Full 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90" y="1196340"/>
            <a:ext cx="10343197" cy="538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0874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Gen 30 Exciter Frequency Verification Full 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68" y="1107757"/>
            <a:ext cx="10581442" cy="558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1792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Gen 30 Exciter Frequency Verification Full 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36" y="1106805"/>
            <a:ext cx="10645434" cy="555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8580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Gen 30 Exciter Frequency Verification Full 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04" y="1077277"/>
            <a:ext cx="10574275" cy="555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5247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Gen 30 Exciter Frequency Verification Full 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" y="1091565"/>
            <a:ext cx="10675620" cy="562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581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2081</TotalTime>
  <Words>1757</Words>
  <Application>Microsoft Office PowerPoint</Application>
  <PresentationFormat>Widescreen</PresentationFormat>
  <Paragraphs>474</Paragraphs>
  <Slides>124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28" baseType="lpstr">
      <vt:lpstr>Arial</vt:lpstr>
      <vt:lpstr>Calibri</vt:lpstr>
      <vt:lpstr>Calibri Light</vt:lpstr>
      <vt:lpstr>Office Theme</vt:lpstr>
      <vt:lpstr>IEEE 39 Bus  with Solar PV</vt:lpstr>
      <vt:lpstr>PowerPoint Presentation</vt:lpstr>
      <vt:lpstr>Power World: Renewable Energy Generation Modeling [1]</vt:lpstr>
      <vt:lpstr>Selecting Solar PV Generators</vt:lpstr>
      <vt:lpstr>Power World: SMIB Analysis</vt:lpstr>
      <vt:lpstr>Gen 39 Exciter Setpoint Frequency Sweep</vt:lpstr>
      <vt:lpstr>Gen 39 Exciter Setpoint Frequency Sweep</vt:lpstr>
      <vt:lpstr>Gen 39 Exciter Setpoint Frequency Sweep</vt:lpstr>
      <vt:lpstr>Gen 39 Exciter Frequency Sweep Full Result</vt:lpstr>
      <vt:lpstr>Gen 39 Exciter Frequency Sweep Full Result</vt:lpstr>
      <vt:lpstr>Gen 39 Exciter Frequency Sweep Full Result</vt:lpstr>
      <vt:lpstr>Gen 39 Exciter Frequency Sweep Full Result</vt:lpstr>
      <vt:lpstr>Gen 39 Exciter Frequency Sweep Full Result</vt:lpstr>
      <vt:lpstr>Gen 39 Exciter Frequency Sweep Full Result</vt:lpstr>
      <vt:lpstr>Gen 39 Exciter Perturbation Frequency Verification</vt:lpstr>
      <vt:lpstr>Gen 39 Exciter Perturbation Frequency Verification</vt:lpstr>
      <vt:lpstr>Gen 39 Exciter Perturbation Frequency Verification</vt:lpstr>
      <vt:lpstr>Gen 39 Exciter Frequency Verification Full Results</vt:lpstr>
      <vt:lpstr>Gen 39 Exciter Frequency Verification Full Results</vt:lpstr>
      <vt:lpstr>Gen 39 Exciter Frequency Verification Full Results</vt:lpstr>
      <vt:lpstr>Gen 39 Exciter Frequency Verification Full Results</vt:lpstr>
      <vt:lpstr>Gen 39 Exciter Frequency Verification Full Results</vt:lpstr>
      <vt:lpstr>Gen 39 Exciter Frequency Verification Full Results</vt:lpstr>
      <vt:lpstr>Gen 39 Load Perturbation Frequency Sweep</vt:lpstr>
      <vt:lpstr>Gen 39 Load Perturbation Frequency Sweep</vt:lpstr>
      <vt:lpstr>Gen 39 Load Perturbation Frequency Sweep</vt:lpstr>
      <vt:lpstr>Gen 39 Load Frequency Sweep Full Result</vt:lpstr>
      <vt:lpstr>Gen 39 Load Frequency Sweep Full Result</vt:lpstr>
      <vt:lpstr>Gen 39 Load Frequency Sweep Full Result</vt:lpstr>
      <vt:lpstr>Gen 39 Load Frequency Sweep Full Result</vt:lpstr>
      <vt:lpstr>Gen 39 Load Frequency Sweep Full Result</vt:lpstr>
      <vt:lpstr>Gen 39 Load Frequency Sweep Full Result</vt:lpstr>
      <vt:lpstr>Gen 39 Load Frequency Sweep Full Result</vt:lpstr>
      <vt:lpstr>Non-rectangular Load Pulse Shapes</vt:lpstr>
      <vt:lpstr>Gen 39 Load Perturbation Frequency Verification</vt:lpstr>
      <vt:lpstr>Gen 39 Load Perturbation Frequency Verification</vt:lpstr>
      <vt:lpstr>Gen 39 Load Perturbation Frequency Verification</vt:lpstr>
      <vt:lpstr>Gen 39 Load Frequency Verification Full Results</vt:lpstr>
      <vt:lpstr>Gen 39 Load Frequency Verification Full Results</vt:lpstr>
      <vt:lpstr>Gen 39 Load Frequency Verification Full Results</vt:lpstr>
      <vt:lpstr>Gen 39 Load Frequency Verification Full Results</vt:lpstr>
      <vt:lpstr>Gen 39 Load Frequency Verification Full Results</vt:lpstr>
      <vt:lpstr>Gen 39 Load Frequency Verification Full Results</vt:lpstr>
      <vt:lpstr>Gen 37 Exciter Setpoint Frequency Sweep</vt:lpstr>
      <vt:lpstr>Gen 37 Exciter Setpoint Frequency Sweep</vt:lpstr>
      <vt:lpstr>Gen 37 Exciter Setpoint Frequency Sweep</vt:lpstr>
      <vt:lpstr>Gen 37 Exciter Frequency Sweep Full Result</vt:lpstr>
      <vt:lpstr>Gen 37 Exciter Frequency Sweep Full Result</vt:lpstr>
      <vt:lpstr>Gen 37 Exciter Frequency Sweep Full Result</vt:lpstr>
      <vt:lpstr>Gen 37 Exciter Frequency Sweep Full Result</vt:lpstr>
      <vt:lpstr>Gen 37 Exciter Frequency Sweep Full Result</vt:lpstr>
      <vt:lpstr>Gen 37 Exciter Frequency Sweep Full Result</vt:lpstr>
      <vt:lpstr>Gen 37 Exciter Perturbation Frequency Verification</vt:lpstr>
      <vt:lpstr>Gen 37 Exciter Perturbation Frequency Verification</vt:lpstr>
      <vt:lpstr>Gen 37 Exciter Perturbation Frequency Verification</vt:lpstr>
      <vt:lpstr>Gen 37 Exciter Frequency Verification Full Result</vt:lpstr>
      <vt:lpstr>Gen 37 Exciter Frequency Verification Full Result</vt:lpstr>
      <vt:lpstr>Gen 37 Exciter Frequency Verification Full Result</vt:lpstr>
      <vt:lpstr>Gen 37 Exciter Frequency Verification Full Result</vt:lpstr>
      <vt:lpstr>Gen 37 Exciter Frequency Verification Full Result</vt:lpstr>
      <vt:lpstr>Gen 37 Exciter Frequency Verification Full Result</vt:lpstr>
      <vt:lpstr>Gen 37 Load Frequency Sweep</vt:lpstr>
      <vt:lpstr>Gen 37 Load Frequency Sweep</vt:lpstr>
      <vt:lpstr>Gen 37 Load Frequency Sweep</vt:lpstr>
      <vt:lpstr>Gen 37 Load Frequency Sweep Full Result</vt:lpstr>
      <vt:lpstr>Gen 37 Load Frequency Sweep Full Result</vt:lpstr>
      <vt:lpstr>Gen 37 Load Frequency Sweep Full Result</vt:lpstr>
      <vt:lpstr>Gen 37 Load Frequency Sweep Full Result</vt:lpstr>
      <vt:lpstr>Gen 37 Load Frequency Sweep Full Result</vt:lpstr>
      <vt:lpstr>Gen 37 Load Frequency Sweep Full Result</vt:lpstr>
      <vt:lpstr>Gen 37 Load Frequency Sweep Full Result</vt:lpstr>
      <vt:lpstr>Gen 37 Load Perturbation Frequency Verification</vt:lpstr>
      <vt:lpstr>Gen 37 Load Perturbation Frequency Verification</vt:lpstr>
      <vt:lpstr>Gen 37 Load Perturbation Frequency Verification</vt:lpstr>
      <vt:lpstr>Gen 37 Load Frequency Verification Full Result</vt:lpstr>
      <vt:lpstr>Gen 37 Load Frequency Verification Full Result</vt:lpstr>
      <vt:lpstr>Gen 37 Load Frequency Verification Full Result</vt:lpstr>
      <vt:lpstr>Gen 37 Load Frequency Verification Full Result</vt:lpstr>
      <vt:lpstr>Gen 37 Load Frequency Verification Full Result</vt:lpstr>
      <vt:lpstr>Gen 37 Load Frequency Verification Full Result</vt:lpstr>
      <vt:lpstr>Gen 37 Load Frequency Verification Full Result</vt:lpstr>
      <vt:lpstr>Gen 30 Exciter Setpoint Frequency Sweep</vt:lpstr>
      <vt:lpstr>Gen 30 Exciter Setpoint Frequency Sweep</vt:lpstr>
      <vt:lpstr>Gen 30 Exciter Setpoint Frequency Sweep</vt:lpstr>
      <vt:lpstr>Gen 30 Exciter Frequency Sweep Full Results</vt:lpstr>
      <vt:lpstr>Gen 30 Exciter Frequency Sweep Full Results</vt:lpstr>
      <vt:lpstr>Gen 30 Exciter Frequency Sweep Full Results</vt:lpstr>
      <vt:lpstr>Gen 30 Exciter Frequency Sweep Full Results</vt:lpstr>
      <vt:lpstr>Gen 30 Exciter Frequency Sweep Full Results</vt:lpstr>
      <vt:lpstr>Gen 30 Exciter Frequency Sweep Full Results</vt:lpstr>
      <vt:lpstr>Gen 30 Exciter Frequency Verification</vt:lpstr>
      <vt:lpstr>Gen 30 Exciter Frequency Verification</vt:lpstr>
      <vt:lpstr>Gen 30 Exciter Frequency Verification</vt:lpstr>
      <vt:lpstr>Gen 30 Exciter Frequency Verification Full Result</vt:lpstr>
      <vt:lpstr>Gen 30 Exciter Frequency Verification Full Result</vt:lpstr>
      <vt:lpstr>Gen 30 Exciter Frequency Verification Full Result</vt:lpstr>
      <vt:lpstr>Gen 30 Exciter Frequency Verification Full Result</vt:lpstr>
      <vt:lpstr>Gen 30 Exciter Frequency Verification Full Result</vt:lpstr>
      <vt:lpstr>Gen 30 Exciter Frequency Verification Full Result</vt:lpstr>
      <vt:lpstr>Gen 30 Load Frequency Sweep</vt:lpstr>
      <vt:lpstr>Gen 30 Load Frequency Sweep</vt:lpstr>
      <vt:lpstr>Gen 30 Load Frequency Sweep</vt:lpstr>
      <vt:lpstr>Gen 30 Load Frequency Sweep Full Result</vt:lpstr>
      <vt:lpstr>Gen 30 Load Frequency Sweep Full Result</vt:lpstr>
      <vt:lpstr>Gen 30 Load Frequency Sweep Full Result</vt:lpstr>
      <vt:lpstr>Gen 30 Load Frequency Sweep Full Result</vt:lpstr>
      <vt:lpstr>Gen 30 Load Frequency Sweep Full Result</vt:lpstr>
      <vt:lpstr>Gen 30 Load Frequency Sweep Full Result</vt:lpstr>
      <vt:lpstr>Gen 30 Load Frequency Sweep Full Result</vt:lpstr>
      <vt:lpstr>Gen 30 Load Frequency Verification</vt:lpstr>
      <vt:lpstr>Gen 30 Load Frequency Verification</vt:lpstr>
      <vt:lpstr>Gen 30 Load Frequency Verification</vt:lpstr>
      <vt:lpstr>Gen 30 Load Frequency Verification Full Results</vt:lpstr>
      <vt:lpstr>Gen 30 Load Frequency Verification Full Results</vt:lpstr>
      <vt:lpstr>Gen 30 Load Frequency Verification Full Results</vt:lpstr>
      <vt:lpstr>Gen 30 Load Frequency Verification Full Results</vt:lpstr>
      <vt:lpstr>Gen 30 Load Frequency Verification Full Results</vt:lpstr>
      <vt:lpstr>Gen 30 Load Frequency Verification Full Results</vt:lpstr>
      <vt:lpstr>Appendix A: Power World SMIB Eigenvalues</vt:lpstr>
      <vt:lpstr>Appendix A: Power World SMIB Eigenvalues</vt:lpstr>
      <vt:lpstr>Appendix A: Power World SMIB Eigenvalues</vt:lpstr>
      <vt:lpstr>Appendix A: Power World SMIB Eigenvalues</vt:lpstr>
      <vt:lpstr>Appendix A: Power World SMIB Eigenvalues</vt:lpstr>
      <vt:lpstr>Appendix B: System Mode (PW and PST)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IEEE 39 Bus  with Solar PV</dc:title>
  <dc:creator>Shanny Lin</dc:creator>
  <cp:lastModifiedBy>Shanny Lin</cp:lastModifiedBy>
  <cp:revision>97</cp:revision>
  <dcterms:created xsi:type="dcterms:W3CDTF">2019-05-03T18:59:42Z</dcterms:created>
  <dcterms:modified xsi:type="dcterms:W3CDTF">2019-06-11T15:33:29Z</dcterms:modified>
</cp:coreProperties>
</file>